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2.jpg" ContentType="image/jpeg"/>
  <Override PartName="/ppt/media/image1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9" r:id="rId4"/>
    <p:sldId id="258" r:id="rId5"/>
    <p:sldId id="276" r:id="rId6"/>
    <p:sldId id="270" r:id="rId7"/>
    <p:sldId id="277" r:id="rId8"/>
    <p:sldId id="279" r:id="rId9"/>
    <p:sldId id="275" r:id="rId10"/>
    <p:sldId id="280" r:id="rId11"/>
    <p:sldId id="281" r:id="rId12"/>
    <p:sldId id="282" r:id="rId13"/>
    <p:sldId id="265" r:id="rId14"/>
    <p:sldId id="267" r:id="rId15"/>
    <p:sldId id="283" r:id="rId16"/>
    <p:sldId id="274" r:id="rId17"/>
  </p:sldIdLst>
  <p:sldSz cx="9144000" cy="6858000" type="screen4x3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>
        <p:scale>
          <a:sx n="74" d="100"/>
          <a:sy n="74" d="100"/>
        </p:scale>
        <p:origin x="-1020" y="-9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3C6DFF-49DC-45F1-BE84-FE95A7000C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F337F18-28EC-4ECD-8AEF-482C19D9284F}">
      <dgm:prSet phldrT="[Text]"/>
      <dgm:spPr/>
      <dgm:t>
        <a:bodyPr/>
        <a:lstStyle/>
        <a:p>
          <a:pPr defTabSz="4171950"/>
          <a:r>
            <a:rPr lang="en-US" dirty="0"/>
            <a:t>  </a:t>
          </a:r>
          <a:r>
            <a:rPr lang="en-US" dirty="0" err="1"/>
            <a:t>Stormwater</a:t>
          </a:r>
          <a:r>
            <a:rPr lang="en-US" dirty="0"/>
            <a:t>  </a:t>
          </a:r>
        </a:p>
      </dgm:t>
    </dgm:pt>
    <dgm:pt modelId="{6052565C-CAA0-4149-808E-AD847CAA34A6}" type="parTrans" cxnId="{D3817689-0382-49B9-B568-08E90CB6B7D1}">
      <dgm:prSet/>
      <dgm:spPr/>
      <dgm:t>
        <a:bodyPr/>
        <a:lstStyle/>
        <a:p>
          <a:endParaRPr lang="en-US"/>
        </a:p>
      </dgm:t>
    </dgm:pt>
    <dgm:pt modelId="{A56CBB10-CED6-4FD0-BE03-DD765867C174}" type="sibTrans" cxnId="{D3817689-0382-49B9-B568-08E90CB6B7D1}">
      <dgm:prSet/>
      <dgm:spPr/>
      <dgm:t>
        <a:bodyPr/>
        <a:lstStyle/>
        <a:p>
          <a:endParaRPr lang="en-US"/>
        </a:p>
      </dgm:t>
    </dgm:pt>
    <dgm:pt modelId="{04666D5A-8C95-4F96-9F6D-98E377DF5B75}">
      <dgm:prSet phldrT="[Text]"/>
      <dgm:spPr/>
      <dgm:t>
        <a:bodyPr/>
        <a:lstStyle/>
        <a:p>
          <a:pPr algn="l">
            <a:tabLst>
              <a:tab pos="4057650" algn="l"/>
            </a:tabLst>
          </a:pPr>
          <a:r>
            <a:rPr lang="en-US" dirty="0"/>
            <a:t>  Environmental Services</a:t>
          </a:r>
        </a:p>
      </dgm:t>
    </dgm:pt>
    <dgm:pt modelId="{64CA8724-BF2A-4B48-9B32-BD94A63D4E8D}" type="parTrans" cxnId="{1589BABA-798E-4020-81BD-7BBD4B8AE7C1}">
      <dgm:prSet/>
      <dgm:spPr/>
      <dgm:t>
        <a:bodyPr/>
        <a:lstStyle/>
        <a:p>
          <a:endParaRPr lang="en-US"/>
        </a:p>
      </dgm:t>
    </dgm:pt>
    <dgm:pt modelId="{CEDAD948-AA21-4A1D-97C7-8CEBE458C818}" type="sibTrans" cxnId="{1589BABA-798E-4020-81BD-7BBD4B8AE7C1}">
      <dgm:prSet/>
      <dgm:spPr/>
      <dgm:t>
        <a:bodyPr/>
        <a:lstStyle/>
        <a:p>
          <a:endParaRPr lang="en-US"/>
        </a:p>
      </dgm:t>
    </dgm:pt>
    <dgm:pt modelId="{D90827FA-D775-4598-98B3-F2A0D2D24DCB}">
      <dgm:prSet phldrT="[Text]"/>
      <dgm:spPr/>
      <dgm:t>
        <a:bodyPr/>
        <a:lstStyle/>
        <a:p>
          <a:pPr defTabSz="1390650"/>
          <a:r>
            <a:rPr lang="en-US" dirty="0"/>
            <a:t>  Wastewater</a:t>
          </a:r>
        </a:p>
      </dgm:t>
    </dgm:pt>
    <dgm:pt modelId="{B1D5C075-6B46-453E-BF25-B3C2C6D9146F}" type="parTrans" cxnId="{CA97FCE5-46A2-4D44-AF77-36B188657BDD}">
      <dgm:prSet/>
      <dgm:spPr/>
      <dgm:t>
        <a:bodyPr/>
        <a:lstStyle/>
        <a:p>
          <a:endParaRPr lang="en-US"/>
        </a:p>
      </dgm:t>
    </dgm:pt>
    <dgm:pt modelId="{CED69EAB-5412-4C95-820C-4931603B78E0}" type="sibTrans" cxnId="{CA97FCE5-46A2-4D44-AF77-36B188657BDD}">
      <dgm:prSet/>
      <dgm:spPr/>
      <dgm:t>
        <a:bodyPr/>
        <a:lstStyle/>
        <a:p>
          <a:endParaRPr lang="en-US"/>
        </a:p>
      </dgm:t>
    </dgm:pt>
    <dgm:pt modelId="{E1B640D8-77F1-43E6-8382-84C8057B9076}">
      <dgm:prSet phldrT="[Text]"/>
      <dgm:spPr/>
      <dgm:t>
        <a:bodyPr/>
        <a:lstStyle/>
        <a:p>
          <a:pPr defTabSz="2286000">
            <a:tabLst>
              <a:tab pos="4514850" algn="l"/>
            </a:tabLst>
          </a:pPr>
          <a:r>
            <a:rPr lang="en-US" dirty="0"/>
            <a:t>  Water</a:t>
          </a:r>
        </a:p>
      </dgm:t>
    </dgm:pt>
    <dgm:pt modelId="{CD4E8B61-DA9B-409B-88C6-CE442E5293B6}" type="parTrans" cxnId="{E7111EE9-6C5B-4F41-BC5A-C3FBB7AD256F}">
      <dgm:prSet/>
      <dgm:spPr/>
      <dgm:t>
        <a:bodyPr/>
        <a:lstStyle/>
        <a:p>
          <a:endParaRPr lang="en-US"/>
        </a:p>
      </dgm:t>
    </dgm:pt>
    <dgm:pt modelId="{C9C26CA0-A6B3-466A-8A1F-9FD136C8EDCB}" type="sibTrans" cxnId="{E7111EE9-6C5B-4F41-BC5A-C3FBB7AD256F}">
      <dgm:prSet/>
      <dgm:spPr/>
      <dgm:t>
        <a:bodyPr/>
        <a:lstStyle/>
        <a:p>
          <a:endParaRPr lang="en-US"/>
        </a:p>
      </dgm:t>
    </dgm:pt>
    <dgm:pt modelId="{A3F6AC28-ED16-400B-95BB-39E9D61D9D09}" type="pres">
      <dgm:prSet presAssocID="{9E3C6DFF-49DC-45F1-BE84-FE95A7000C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3A246B6-6E75-4B84-A2DE-B0122C4D0A8D}" type="pres">
      <dgm:prSet presAssocID="{9E3C6DFF-49DC-45F1-BE84-FE95A7000C0B}" presName="Name1" presStyleCnt="0"/>
      <dgm:spPr/>
    </dgm:pt>
    <dgm:pt modelId="{C8E8A9FA-4759-422B-A615-31494D3D84FE}" type="pres">
      <dgm:prSet presAssocID="{9E3C6DFF-49DC-45F1-BE84-FE95A7000C0B}" presName="cycle" presStyleCnt="0"/>
      <dgm:spPr/>
    </dgm:pt>
    <dgm:pt modelId="{B87863A3-E471-4989-AF99-59B543462CCA}" type="pres">
      <dgm:prSet presAssocID="{9E3C6DFF-49DC-45F1-BE84-FE95A7000C0B}" presName="srcNode" presStyleLbl="node1" presStyleIdx="0" presStyleCnt="4"/>
      <dgm:spPr/>
    </dgm:pt>
    <dgm:pt modelId="{D1596DD5-2EB1-464F-B496-9E7ECA766596}" type="pres">
      <dgm:prSet presAssocID="{9E3C6DFF-49DC-45F1-BE84-FE95A7000C0B}" presName="conn" presStyleLbl="parChTrans1D2" presStyleIdx="0" presStyleCnt="1"/>
      <dgm:spPr/>
      <dgm:t>
        <a:bodyPr/>
        <a:lstStyle/>
        <a:p>
          <a:endParaRPr lang="en-US"/>
        </a:p>
      </dgm:t>
    </dgm:pt>
    <dgm:pt modelId="{BCAFC6FE-CC56-4988-A794-91E45A73D9D8}" type="pres">
      <dgm:prSet presAssocID="{9E3C6DFF-49DC-45F1-BE84-FE95A7000C0B}" presName="extraNode" presStyleLbl="node1" presStyleIdx="0" presStyleCnt="4"/>
      <dgm:spPr/>
    </dgm:pt>
    <dgm:pt modelId="{5BE7EA2E-1206-4F77-89F8-413A6D115F10}" type="pres">
      <dgm:prSet presAssocID="{9E3C6DFF-49DC-45F1-BE84-FE95A7000C0B}" presName="dstNode" presStyleLbl="node1" presStyleIdx="0" presStyleCnt="4"/>
      <dgm:spPr/>
    </dgm:pt>
    <dgm:pt modelId="{76E950BF-6748-4E13-A3E2-F17EE9BE0169}" type="pres">
      <dgm:prSet presAssocID="{DF337F18-28EC-4ECD-8AEF-482C19D9284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BF7EB-A96C-4371-BE10-46C7B2DBEFBA}" type="pres">
      <dgm:prSet presAssocID="{DF337F18-28EC-4ECD-8AEF-482C19D9284F}" presName="accent_1" presStyleCnt="0"/>
      <dgm:spPr/>
    </dgm:pt>
    <dgm:pt modelId="{AB4D79ED-F3AA-4989-8641-652E1C04D24A}" type="pres">
      <dgm:prSet presAssocID="{DF337F18-28EC-4ECD-8AEF-482C19D9284F}" presName="accentRepeatNode" presStyleLbl="solidFgAcc1" presStyleIdx="0" presStyleCnt="4"/>
      <dgm:spPr/>
    </dgm:pt>
    <dgm:pt modelId="{A8BBD858-788D-4722-B2D5-8CEE7ACB36B8}" type="pres">
      <dgm:prSet presAssocID="{04666D5A-8C95-4F96-9F6D-98E377DF5B7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B5FA04-A131-41BB-9C50-CFDB07D3EC73}" type="pres">
      <dgm:prSet presAssocID="{04666D5A-8C95-4F96-9F6D-98E377DF5B75}" presName="accent_2" presStyleCnt="0"/>
      <dgm:spPr/>
    </dgm:pt>
    <dgm:pt modelId="{2BC6F8DF-324F-4F9A-B97B-8D948483C37F}" type="pres">
      <dgm:prSet presAssocID="{04666D5A-8C95-4F96-9F6D-98E377DF5B75}" presName="accentRepeatNode" presStyleLbl="solidFgAcc1" presStyleIdx="1" presStyleCnt="4"/>
      <dgm:spPr/>
    </dgm:pt>
    <dgm:pt modelId="{024FFD56-0689-4D5C-A5B2-CE469D2B8DAA}" type="pres">
      <dgm:prSet presAssocID="{D90827FA-D775-4598-98B3-F2A0D2D24D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D5A45-BC99-4B54-B2D4-D866E86DF1E7}" type="pres">
      <dgm:prSet presAssocID="{D90827FA-D775-4598-98B3-F2A0D2D24DCB}" presName="accent_3" presStyleCnt="0"/>
      <dgm:spPr/>
    </dgm:pt>
    <dgm:pt modelId="{C3E7E292-CC06-47C5-85DC-E1796FDE371D}" type="pres">
      <dgm:prSet presAssocID="{D90827FA-D775-4598-98B3-F2A0D2D24DCB}" presName="accentRepeatNode" presStyleLbl="solidFgAcc1" presStyleIdx="2" presStyleCnt="4"/>
      <dgm:spPr/>
    </dgm:pt>
    <dgm:pt modelId="{E8823E9D-2656-4036-9DD9-5D0FF3F01182}" type="pres">
      <dgm:prSet presAssocID="{E1B640D8-77F1-43E6-8382-84C8057B907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88BB0-0B72-4D51-BDFB-C8F0DF7BC645}" type="pres">
      <dgm:prSet presAssocID="{E1B640D8-77F1-43E6-8382-84C8057B9076}" presName="accent_4" presStyleCnt="0"/>
      <dgm:spPr/>
    </dgm:pt>
    <dgm:pt modelId="{9CF5FFE3-76CD-4943-A5B1-621FEA74E946}" type="pres">
      <dgm:prSet presAssocID="{E1B640D8-77F1-43E6-8382-84C8057B9076}" presName="accentRepeatNode" presStyleLbl="solidFgAcc1" presStyleIdx="3" presStyleCnt="4"/>
      <dgm:spPr/>
    </dgm:pt>
  </dgm:ptLst>
  <dgm:cxnLst>
    <dgm:cxn modelId="{6B5B8BE6-C0CF-412C-A0FE-8B06C03D2A6E}" type="presOf" srcId="{E1B640D8-77F1-43E6-8382-84C8057B9076}" destId="{E8823E9D-2656-4036-9DD9-5D0FF3F01182}" srcOrd="0" destOrd="0" presId="urn:microsoft.com/office/officeart/2008/layout/VerticalCurvedList"/>
    <dgm:cxn modelId="{3296FC89-B167-4A6B-85A2-EFE39B7CBC75}" type="presOf" srcId="{9E3C6DFF-49DC-45F1-BE84-FE95A7000C0B}" destId="{A3F6AC28-ED16-400B-95BB-39E9D61D9D09}" srcOrd="0" destOrd="0" presId="urn:microsoft.com/office/officeart/2008/layout/VerticalCurvedList"/>
    <dgm:cxn modelId="{9C7AA97A-4A1A-4DD2-A8DC-9469622AA69F}" type="presOf" srcId="{D90827FA-D775-4598-98B3-F2A0D2D24DCB}" destId="{024FFD56-0689-4D5C-A5B2-CE469D2B8DAA}" srcOrd="0" destOrd="0" presId="urn:microsoft.com/office/officeart/2008/layout/VerticalCurvedList"/>
    <dgm:cxn modelId="{46B3D09C-D44C-409D-9EAD-7770E8836A11}" type="presOf" srcId="{04666D5A-8C95-4F96-9F6D-98E377DF5B75}" destId="{A8BBD858-788D-4722-B2D5-8CEE7ACB36B8}" srcOrd="0" destOrd="0" presId="urn:microsoft.com/office/officeart/2008/layout/VerticalCurvedList"/>
    <dgm:cxn modelId="{D3817689-0382-49B9-B568-08E90CB6B7D1}" srcId="{9E3C6DFF-49DC-45F1-BE84-FE95A7000C0B}" destId="{DF337F18-28EC-4ECD-8AEF-482C19D9284F}" srcOrd="0" destOrd="0" parTransId="{6052565C-CAA0-4149-808E-AD847CAA34A6}" sibTransId="{A56CBB10-CED6-4FD0-BE03-DD765867C174}"/>
    <dgm:cxn modelId="{1589BABA-798E-4020-81BD-7BBD4B8AE7C1}" srcId="{9E3C6DFF-49DC-45F1-BE84-FE95A7000C0B}" destId="{04666D5A-8C95-4F96-9F6D-98E377DF5B75}" srcOrd="1" destOrd="0" parTransId="{64CA8724-BF2A-4B48-9B32-BD94A63D4E8D}" sibTransId="{CEDAD948-AA21-4A1D-97C7-8CEBE458C818}"/>
    <dgm:cxn modelId="{FA0AF2A8-F2E3-452D-8138-424DE8250FC1}" type="presOf" srcId="{A56CBB10-CED6-4FD0-BE03-DD765867C174}" destId="{D1596DD5-2EB1-464F-B496-9E7ECA766596}" srcOrd="0" destOrd="0" presId="urn:microsoft.com/office/officeart/2008/layout/VerticalCurvedList"/>
    <dgm:cxn modelId="{535EF2CA-D265-4534-9DB1-AB4F55ACC89D}" type="presOf" srcId="{DF337F18-28EC-4ECD-8AEF-482C19D9284F}" destId="{76E950BF-6748-4E13-A3E2-F17EE9BE0169}" srcOrd="0" destOrd="0" presId="urn:microsoft.com/office/officeart/2008/layout/VerticalCurvedList"/>
    <dgm:cxn modelId="{CA97FCE5-46A2-4D44-AF77-36B188657BDD}" srcId="{9E3C6DFF-49DC-45F1-BE84-FE95A7000C0B}" destId="{D90827FA-D775-4598-98B3-F2A0D2D24DCB}" srcOrd="2" destOrd="0" parTransId="{B1D5C075-6B46-453E-BF25-B3C2C6D9146F}" sibTransId="{CED69EAB-5412-4C95-820C-4931603B78E0}"/>
    <dgm:cxn modelId="{E7111EE9-6C5B-4F41-BC5A-C3FBB7AD256F}" srcId="{9E3C6DFF-49DC-45F1-BE84-FE95A7000C0B}" destId="{E1B640D8-77F1-43E6-8382-84C8057B9076}" srcOrd="3" destOrd="0" parTransId="{CD4E8B61-DA9B-409B-88C6-CE442E5293B6}" sibTransId="{C9C26CA0-A6B3-466A-8A1F-9FD136C8EDCB}"/>
    <dgm:cxn modelId="{F2EDF9B0-1C99-407C-A3A4-C38BEAAFE86F}" type="presParOf" srcId="{A3F6AC28-ED16-400B-95BB-39E9D61D9D09}" destId="{93A246B6-6E75-4B84-A2DE-B0122C4D0A8D}" srcOrd="0" destOrd="0" presId="urn:microsoft.com/office/officeart/2008/layout/VerticalCurvedList"/>
    <dgm:cxn modelId="{DD206DEC-61A7-431A-AD0D-2BD350C11B50}" type="presParOf" srcId="{93A246B6-6E75-4B84-A2DE-B0122C4D0A8D}" destId="{C8E8A9FA-4759-422B-A615-31494D3D84FE}" srcOrd="0" destOrd="0" presId="urn:microsoft.com/office/officeart/2008/layout/VerticalCurvedList"/>
    <dgm:cxn modelId="{8FA95A5D-4AF6-457E-ADFF-143AFB678ADE}" type="presParOf" srcId="{C8E8A9FA-4759-422B-A615-31494D3D84FE}" destId="{B87863A3-E471-4989-AF99-59B543462CCA}" srcOrd="0" destOrd="0" presId="urn:microsoft.com/office/officeart/2008/layout/VerticalCurvedList"/>
    <dgm:cxn modelId="{0D912CC0-76DE-438E-AE74-D052D2B09BA9}" type="presParOf" srcId="{C8E8A9FA-4759-422B-A615-31494D3D84FE}" destId="{D1596DD5-2EB1-464F-B496-9E7ECA766596}" srcOrd="1" destOrd="0" presId="urn:microsoft.com/office/officeart/2008/layout/VerticalCurvedList"/>
    <dgm:cxn modelId="{2CE6C4CD-77A5-47BB-B5ED-36BB0115751A}" type="presParOf" srcId="{C8E8A9FA-4759-422B-A615-31494D3D84FE}" destId="{BCAFC6FE-CC56-4988-A794-91E45A73D9D8}" srcOrd="2" destOrd="0" presId="urn:microsoft.com/office/officeart/2008/layout/VerticalCurvedList"/>
    <dgm:cxn modelId="{ABA19C15-5224-4A0A-A8FD-E13D8C260901}" type="presParOf" srcId="{C8E8A9FA-4759-422B-A615-31494D3D84FE}" destId="{5BE7EA2E-1206-4F77-89F8-413A6D115F10}" srcOrd="3" destOrd="0" presId="urn:microsoft.com/office/officeart/2008/layout/VerticalCurvedList"/>
    <dgm:cxn modelId="{DE46A752-DC68-424A-8ADB-0950A6332500}" type="presParOf" srcId="{93A246B6-6E75-4B84-A2DE-B0122C4D0A8D}" destId="{76E950BF-6748-4E13-A3E2-F17EE9BE0169}" srcOrd="1" destOrd="0" presId="urn:microsoft.com/office/officeart/2008/layout/VerticalCurvedList"/>
    <dgm:cxn modelId="{C80BDED6-0188-4FFE-AF07-0C808369FC7C}" type="presParOf" srcId="{93A246B6-6E75-4B84-A2DE-B0122C4D0A8D}" destId="{DFABF7EB-A96C-4371-BE10-46C7B2DBEFBA}" srcOrd="2" destOrd="0" presId="urn:microsoft.com/office/officeart/2008/layout/VerticalCurvedList"/>
    <dgm:cxn modelId="{03686683-704C-4837-BD80-E2A95E0D79E2}" type="presParOf" srcId="{DFABF7EB-A96C-4371-BE10-46C7B2DBEFBA}" destId="{AB4D79ED-F3AA-4989-8641-652E1C04D24A}" srcOrd="0" destOrd="0" presId="urn:microsoft.com/office/officeart/2008/layout/VerticalCurvedList"/>
    <dgm:cxn modelId="{DAA65ADF-1462-48C6-8756-612043BD50B0}" type="presParOf" srcId="{93A246B6-6E75-4B84-A2DE-B0122C4D0A8D}" destId="{A8BBD858-788D-4722-B2D5-8CEE7ACB36B8}" srcOrd="3" destOrd="0" presId="urn:microsoft.com/office/officeart/2008/layout/VerticalCurvedList"/>
    <dgm:cxn modelId="{E1F88E05-AE68-427A-A1E7-9B4222EC5897}" type="presParOf" srcId="{93A246B6-6E75-4B84-A2DE-B0122C4D0A8D}" destId="{18B5FA04-A131-41BB-9C50-CFDB07D3EC73}" srcOrd="4" destOrd="0" presId="urn:microsoft.com/office/officeart/2008/layout/VerticalCurvedList"/>
    <dgm:cxn modelId="{D159F2EC-E100-418A-BC31-FA2A163C9F5A}" type="presParOf" srcId="{18B5FA04-A131-41BB-9C50-CFDB07D3EC73}" destId="{2BC6F8DF-324F-4F9A-B97B-8D948483C37F}" srcOrd="0" destOrd="0" presId="urn:microsoft.com/office/officeart/2008/layout/VerticalCurvedList"/>
    <dgm:cxn modelId="{29E2B194-E369-4759-B6DD-DFD302883B39}" type="presParOf" srcId="{93A246B6-6E75-4B84-A2DE-B0122C4D0A8D}" destId="{024FFD56-0689-4D5C-A5B2-CE469D2B8DAA}" srcOrd="5" destOrd="0" presId="urn:microsoft.com/office/officeart/2008/layout/VerticalCurvedList"/>
    <dgm:cxn modelId="{1C21A2D3-B330-4C3B-A751-8D05D3E17DFF}" type="presParOf" srcId="{93A246B6-6E75-4B84-A2DE-B0122C4D0A8D}" destId="{697D5A45-BC99-4B54-B2D4-D866E86DF1E7}" srcOrd="6" destOrd="0" presId="urn:microsoft.com/office/officeart/2008/layout/VerticalCurvedList"/>
    <dgm:cxn modelId="{9E941742-816F-4089-AC5C-D9E7AE8084EF}" type="presParOf" srcId="{697D5A45-BC99-4B54-B2D4-D866E86DF1E7}" destId="{C3E7E292-CC06-47C5-85DC-E1796FDE371D}" srcOrd="0" destOrd="0" presId="urn:microsoft.com/office/officeart/2008/layout/VerticalCurvedList"/>
    <dgm:cxn modelId="{4D7A2F2F-6A6C-4EB5-9759-7B2E888BAC8C}" type="presParOf" srcId="{93A246B6-6E75-4B84-A2DE-B0122C4D0A8D}" destId="{E8823E9D-2656-4036-9DD9-5D0FF3F01182}" srcOrd="7" destOrd="0" presId="urn:microsoft.com/office/officeart/2008/layout/VerticalCurvedList"/>
    <dgm:cxn modelId="{47973A33-C1FD-4158-86F7-6A2C819B3793}" type="presParOf" srcId="{93A246B6-6E75-4B84-A2DE-B0122C4D0A8D}" destId="{CC788BB0-0B72-4D51-BDFB-C8F0DF7BC645}" srcOrd="8" destOrd="0" presId="urn:microsoft.com/office/officeart/2008/layout/VerticalCurvedList"/>
    <dgm:cxn modelId="{EDCA3F59-2A3E-4DFA-B676-FCDCB27E5D29}" type="presParOf" srcId="{CC788BB0-0B72-4D51-BDFB-C8F0DF7BC645}" destId="{9CF5FFE3-76CD-4943-A5B1-621FEA74E9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96DD5-2EB1-464F-B496-9E7ECA766596}">
      <dsp:nvSpPr>
        <dsp:cNvPr id="0" name=""/>
        <dsp:cNvSpPr/>
      </dsp:nvSpPr>
      <dsp:spPr>
        <a:xfrm>
          <a:off x="-3467266" y="-533063"/>
          <a:ext cx="4133939" cy="4133939"/>
        </a:xfrm>
        <a:prstGeom prst="blockArc">
          <a:avLst>
            <a:gd name="adj1" fmla="val 18900000"/>
            <a:gd name="adj2" fmla="val 2700000"/>
            <a:gd name="adj3" fmla="val 523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E950BF-6748-4E13-A3E2-F17EE9BE0169}">
      <dsp:nvSpPr>
        <dsp:cNvPr id="0" name=""/>
        <dsp:cNvSpPr/>
      </dsp:nvSpPr>
      <dsp:spPr>
        <a:xfrm>
          <a:off x="349545" y="235853"/>
          <a:ext cx="6926201" cy="47195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612" tIns="60960" rIns="60960" bIns="60960" numCol="1" spcCol="1270" anchor="ctr" anchorCtr="0">
          <a:noAutofit/>
        </a:bodyPr>
        <a:lstStyle/>
        <a:p>
          <a:pPr lvl="0" algn="l" defTabSz="4171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  </a:t>
          </a:r>
          <a:r>
            <a:rPr lang="en-US" sz="2400" kern="1200" dirty="0" err="1"/>
            <a:t>Stormwater</a:t>
          </a:r>
          <a:r>
            <a:rPr lang="en-US" sz="2400" kern="1200" dirty="0"/>
            <a:t>  </a:t>
          </a:r>
        </a:p>
      </dsp:txBody>
      <dsp:txXfrm>
        <a:off x="349545" y="235853"/>
        <a:ext cx="6926201" cy="471952"/>
      </dsp:txXfrm>
    </dsp:sp>
    <dsp:sp modelId="{AB4D79ED-F3AA-4989-8641-652E1C04D24A}">
      <dsp:nvSpPr>
        <dsp:cNvPr id="0" name=""/>
        <dsp:cNvSpPr/>
      </dsp:nvSpPr>
      <dsp:spPr>
        <a:xfrm>
          <a:off x="54575" y="176859"/>
          <a:ext cx="589940" cy="58994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BD858-788D-4722-B2D5-8CEE7ACB36B8}">
      <dsp:nvSpPr>
        <dsp:cNvPr id="0" name=""/>
        <dsp:cNvSpPr/>
      </dsp:nvSpPr>
      <dsp:spPr>
        <a:xfrm>
          <a:off x="620126" y="943904"/>
          <a:ext cx="6655620" cy="47195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61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4057650" algn="l"/>
            </a:tabLst>
          </a:pPr>
          <a:r>
            <a:rPr lang="en-US" sz="2400" kern="1200" dirty="0"/>
            <a:t>  Environmental Services</a:t>
          </a:r>
        </a:p>
      </dsp:txBody>
      <dsp:txXfrm>
        <a:off x="620126" y="943904"/>
        <a:ext cx="6655620" cy="471952"/>
      </dsp:txXfrm>
    </dsp:sp>
    <dsp:sp modelId="{2BC6F8DF-324F-4F9A-B97B-8D948483C37F}">
      <dsp:nvSpPr>
        <dsp:cNvPr id="0" name=""/>
        <dsp:cNvSpPr/>
      </dsp:nvSpPr>
      <dsp:spPr>
        <a:xfrm>
          <a:off x="325156" y="884910"/>
          <a:ext cx="589940" cy="58994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FFD56-0689-4D5C-A5B2-CE469D2B8DAA}">
      <dsp:nvSpPr>
        <dsp:cNvPr id="0" name=""/>
        <dsp:cNvSpPr/>
      </dsp:nvSpPr>
      <dsp:spPr>
        <a:xfrm>
          <a:off x="620126" y="1651955"/>
          <a:ext cx="6655620" cy="47195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612" tIns="60960" rIns="60960" bIns="60960" numCol="1" spcCol="1270" anchor="ctr" anchorCtr="0">
          <a:noAutofit/>
        </a:bodyPr>
        <a:lstStyle/>
        <a:p>
          <a:pPr lvl="0" algn="l" defTabSz="1390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  Wastewater</a:t>
          </a:r>
        </a:p>
      </dsp:txBody>
      <dsp:txXfrm>
        <a:off x="620126" y="1651955"/>
        <a:ext cx="6655620" cy="471952"/>
      </dsp:txXfrm>
    </dsp:sp>
    <dsp:sp modelId="{C3E7E292-CC06-47C5-85DC-E1796FDE371D}">
      <dsp:nvSpPr>
        <dsp:cNvPr id="0" name=""/>
        <dsp:cNvSpPr/>
      </dsp:nvSpPr>
      <dsp:spPr>
        <a:xfrm>
          <a:off x="325156" y="1592961"/>
          <a:ext cx="589940" cy="58994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23E9D-2656-4036-9DD9-5D0FF3F01182}">
      <dsp:nvSpPr>
        <dsp:cNvPr id="0" name=""/>
        <dsp:cNvSpPr/>
      </dsp:nvSpPr>
      <dsp:spPr>
        <a:xfrm>
          <a:off x="349545" y="2360006"/>
          <a:ext cx="6926201" cy="47195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612" tIns="60960" rIns="60960" bIns="60960" numCol="1" spcCol="1270" anchor="ctr" anchorCtr="0">
          <a:noAutofit/>
        </a:bodyPr>
        <a:lstStyle/>
        <a:p>
          <a:pPr lvl="0" algn="l" defTabSz="22860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4514850" algn="l"/>
            </a:tabLst>
          </a:pPr>
          <a:r>
            <a:rPr lang="en-US" sz="2400" kern="1200" dirty="0"/>
            <a:t>  Water</a:t>
          </a:r>
        </a:p>
      </dsp:txBody>
      <dsp:txXfrm>
        <a:off x="349545" y="2360006"/>
        <a:ext cx="6926201" cy="471952"/>
      </dsp:txXfrm>
    </dsp:sp>
    <dsp:sp modelId="{9CF5FFE3-76CD-4943-A5B1-621FEA74E946}">
      <dsp:nvSpPr>
        <dsp:cNvPr id="0" name=""/>
        <dsp:cNvSpPr/>
      </dsp:nvSpPr>
      <dsp:spPr>
        <a:xfrm>
          <a:off x="54575" y="2301012"/>
          <a:ext cx="589940" cy="58994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70509" y="188213"/>
            <a:ext cx="8604885" cy="5867400"/>
          </a:xfrm>
          <a:custGeom>
            <a:avLst/>
            <a:gdLst/>
            <a:ahLst/>
            <a:cxnLst/>
            <a:rect l="l" t="t" r="r" b="b"/>
            <a:pathLst>
              <a:path w="8604885" h="5867400">
                <a:moveTo>
                  <a:pt x="0" y="5867399"/>
                </a:moveTo>
                <a:lnTo>
                  <a:pt x="8604504" y="5867399"/>
                </a:lnTo>
                <a:lnTo>
                  <a:pt x="8604504" y="0"/>
                </a:lnTo>
                <a:lnTo>
                  <a:pt x="0" y="0"/>
                </a:lnTo>
                <a:lnTo>
                  <a:pt x="0" y="5867399"/>
                </a:lnTo>
                <a:close/>
              </a:path>
            </a:pathLst>
          </a:custGeom>
          <a:ln w="381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70509" y="188213"/>
            <a:ext cx="8604885" cy="1117600"/>
          </a:xfrm>
          <a:custGeom>
            <a:avLst/>
            <a:gdLst/>
            <a:ahLst/>
            <a:cxnLst/>
            <a:rect l="l" t="t" r="r" b="b"/>
            <a:pathLst>
              <a:path w="8604885" h="1117600">
                <a:moveTo>
                  <a:pt x="0" y="1117092"/>
                </a:moveTo>
                <a:lnTo>
                  <a:pt x="8604504" y="1117092"/>
                </a:lnTo>
                <a:lnTo>
                  <a:pt x="8604504" y="0"/>
                </a:lnTo>
                <a:lnTo>
                  <a:pt x="0" y="0"/>
                </a:lnTo>
                <a:lnTo>
                  <a:pt x="0" y="1117092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47138" y="417321"/>
            <a:ext cx="4649723" cy="447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76072" y="6181342"/>
            <a:ext cx="513588" cy="6019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1941" y="6155435"/>
            <a:ext cx="937260" cy="702945"/>
          </a:xfrm>
          <a:custGeom>
            <a:avLst/>
            <a:gdLst/>
            <a:ahLst/>
            <a:cxnLst/>
            <a:rect l="l" t="t" r="r" b="b"/>
            <a:pathLst>
              <a:path w="8467725" h="702945">
                <a:moveTo>
                  <a:pt x="0" y="702563"/>
                </a:moveTo>
                <a:lnTo>
                  <a:pt x="8467344" y="702563"/>
                </a:lnTo>
                <a:lnTo>
                  <a:pt x="8467344" y="0"/>
                </a:lnTo>
                <a:lnTo>
                  <a:pt x="0" y="0"/>
                </a:lnTo>
                <a:lnTo>
                  <a:pt x="0" y="7025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lang="en-US" sz="2800" dirty="0">
              <a:latin typeface="Cambria"/>
              <a:cs typeface="Cambria"/>
            </a:endParaRPr>
          </a:p>
        </p:txBody>
      </p:sp>
      <p:sp>
        <p:nvSpPr>
          <p:cNvPr id="12" name="object 8"/>
          <p:cNvSpPr/>
          <p:nvPr/>
        </p:nvSpPr>
        <p:spPr>
          <a:xfrm>
            <a:off x="7696200" y="6114095"/>
            <a:ext cx="937260" cy="702945"/>
          </a:xfrm>
          <a:custGeom>
            <a:avLst/>
            <a:gdLst/>
            <a:ahLst/>
            <a:cxnLst/>
            <a:rect l="l" t="t" r="r" b="b"/>
            <a:pathLst>
              <a:path w="8467725" h="702945">
                <a:moveTo>
                  <a:pt x="0" y="702563"/>
                </a:moveTo>
                <a:lnTo>
                  <a:pt x="8467344" y="702563"/>
                </a:lnTo>
                <a:lnTo>
                  <a:pt x="8467344" y="0"/>
                </a:lnTo>
                <a:lnTo>
                  <a:pt x="0" y="0"/>
                </a:lnTo>
                <a:lnTo>
                  <a:pt x="0" y="7025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lang="en-US" sz="2800" dirty="0">
              <a:latin typeface="Cambria"/>
              <a:cs typeface="Cambri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778241"/>
            <a:ext cx="9144000" cy="1080139"/>
          </a:xfrm>
          <a:prstGeom prst="rect">
            <a:avLst/>
          </a:prstGeom>
          <a:solidFill>
            <a:srgbClr val="1F4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1242442"/>
          </a:xfrm>
          <a:prstGeom prst="rect">
            <a:avLst/>
          </a:prstGeom>
          <a:solidFill>
            <a:srgbClr val="1F48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442"/>
            <a:ext cx="9144000" cy="5105400"/>
          </a:xfrm>
          <a:prstGeom prst="rect">
            <a:avLst/>
          </a:prstGeom>
        </p:spPr>
      </p:pic>
      <p:sp>
        <p:nvSpPr>
          <p:cNvPr id="13" name="object 10"/>
          <p:cNvSpPr/>
          <p:nvPr/>
        </p:nvSpPr>
        <p:spPr>
          <a:xfrm>
            <a:off x="4076426" y="5750457"/>
            <a:ext cx="991146" cy="1037625"/>
          </a:xfrm>
          <a:prstGeom prst="rect">
            <a:avLst/>
          </a:prstGeom>
          <a:blipFill>
            <a:blip r:embed="rId5" cstate="print"/>
            <a:srcRect/>
            <a:stretch>
              <a:fillRect b="-2922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6417" y="150507"/>
            <a:ext cx="8551163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800" b="1" spc="-45" dirty="0">
                <a:solidFill>
                  <a:schemeClr val="bg1"/>
                </a:solidFill>
                <a:latin typeface="Cambria"/>
                <a:cs typeface="Cambria"/>
              </a:rPr>
              <a:t>Fiscal Year </a:t>
            </a:r>
            <a:r>
              <a:rPr lang="en-US" sz="2800" b="1" spc="-45" dirty="0" smtClean="0">
                <a:solidFill>
                  <a:schemeClr val="bg1"/>
                </a:solidFill>
                <a:latin typeface="Cambria"/>
                <a:cs typeface="Cambria"/>
              </a:rPr>
              <a:t>2020 </a:t>
            </a:r>
            <a:endParaRPr lang="en-US" sz="2800" b="1" spc="-45" dirty="0">
              <a:solidFill>
                <a:schemeClr val="bg1"/>
              </a:solidFill>
              <a:latin typeface="Cambria"/>
              <a:cs typeface="Cambria"/>
            </a:endParaRPr>
          </a:p>
          <a:p>
            <a:pPr algn="ctr"/>
            <a:r>
              <a:rPr lang="en-US" sz="2800" b="1" spc="-45" dirty="0">
                <a:solidFill>
                  <a:schemeClr val="bg1"/>
                </a:solidFill>
                <a:latin typeface="Cambria"/>
                <a:cs typeface="Cambria"/>
              </a:rPr>
              <a:t>Design &amp; Construction Projects</a:t>
            </a:r>
            <a:endParaRPr lang="en-US" sz="28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7321"/>
            <a:ext cx="8534400" cy="430887"/>
          </a:xfrm>
        </p:spPr>
        <p:txBody>
          <a:bodyPr/>
          <a:lstStyle/>
          <a:p>
            <a:pPr algn="ctr"/>
            <a:r>
              <a:rPr lang="en-US" dirty="0"/>
              <a:t>Program 551:  Wastewater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2039492" y="6336080"/>
            <a:ext cx="506412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defRPr/>
            </a:pP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dirty="0">
              <a:solidFill>
                <a:prstClr val="black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721856"/>
              </p:ext>
            </p:extLst>
          </p:nvPr>
        </p:nvGraphicFramePr>
        <p:xfrm>
          <a:off x="457200" y="1524000"/>
          <a:ext cx="8229600" cy="4267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2869">
                <a:tc gridSpan="4">
                  <a:txBody>
                    <a:bodyPr/>
                    <a:lstStyle/>
                    <a:p>
                      <a:r>
                        <a:rPr lang="en-US" sz="2200" b="0" dirty="0"/>
                        <a:t>Construction Projects - </a:t>
                      </a:r>
                      <a:r>
                        <a:rPr lang="en-US" sz="2200" b="0" baseline="0" dirty="0"/>
                        <a:t>Wastewater </a:t>
                      </a:r>
                      <a:r>
                        <a:rPr lang="en-US" sz="2200" b="0" baseline="0" dirty="0" smtClean="0"/>
                        <a:t>Facilities</a:t>
                      </a:r>
                      <a:endParaRPr lang="en-US" sz="2200" b="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405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Contract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Project Name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Advertisement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Estimated Range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073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954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Back River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Primary Settling Tanks 3 and 4 Rehabilitation</a:t>
                      </a:r>
                      <a:endParaRPr lang="en-US" sz="1400" kern="1200" dirty="0" smtClean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Q4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16.0M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18.0M 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59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957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Arc Flash Rehabilitation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at Pump Stations</a:t>
                      </a:r>
                      <a:endParaRPr lang="en-US" sz="14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Q2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5.0M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6.0M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59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982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Eastern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Avenue Pump Station Rehabilitation</a:t>
                      </a:r>
                      <a:endParaRPr lang="en-US" sz="14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FY 2020, Q4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16.0M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59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983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Patapsco Primary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Settling Tank Scum Collection System Improvements</a:t>
                      </a:r>
                      <a:endParaRPr lang="en-US" sz="14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FY 2020, Q2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3.0M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3.5M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176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993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Jones Falls Pump Station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FY 2020, Q3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$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166177"/>
            <a:ext cx="657359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54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7321"/>
            <a:ext cx="8534400" cy="430887"/>
          </a:xfrm>
        </p:spPr>
        <p:txBody>
          <a:bodyPr/>
          <a:lstStyle/>
          <a:p>
            <a:pPr algn="ctr"/>
            <a:r>
              <a:rPr lang="en-US" dirty="0"/>
              <a:t>Program 551:  Wastewater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2039492" y="6336080"/>
            <a:ext cx="506412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object 5"/>
          <p:cNvSpPr/>
          <p:nvPr/>
        </p:nvSpPr>
        <p:spPr>
          <a:xfrm>
            <a:off x="639102" y="6161596"/>
            <a:ext cx="464142" cy="628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737285"/>
              </p:ext>
            </p:extLst>
          </p:nvPr>
        </p:nvGraphicFramePr>
        <p:xfrm>
          <a:off x="456754" y="1523998"/>
          <a:ext cx="8229600" cy="426720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0243">
                <a:tc gridSpan="4">
                  <a:txBody>
                    <a:bodyPr/>
                    <a:lstStyle/>
                    <a:p>
                      <a:r>
                        <a:rPr lang="en-US" sz="2200" b="0" dirty="0"/>
                        <a:t>Design</a:t>
                      </a:r>
                      <a:r>
                        <a:rPr lang="en-US" sz="2200" b="0" baseline="0" dirty="0"/>
                        <a:t> Projects - Wastewater Facilities</a:t>
                      </a:r>
                      <a:endParaRPr lang="en-US" sz="2200" b="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187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Contract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Project Name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Advertisement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Estimated Range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1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979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Dundalk Pump Station Rehabilitation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Q2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$0.5M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1.0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61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986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Back River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Deep Manhole Primary Sludge Thickener</a:t>
                      </a:r>
                      <a:endParaRPr lang="en-US" sz="1400" kern="1200" dirty="0" smtClean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Q4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$0.5M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1.0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 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61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988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Patapsco Secondary Reactor Rehabilitation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Q3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3.0M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$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4.0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61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990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Patapsco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Administration Building Rehabilitation</a:t>
                      </a:r>
                      <a:endParaRPr lang="en-US" sz="14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FY 2020,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Q2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1.5M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61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991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Patapsco Liquid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Oxygen Plant Rehabilitation</a:t>
                      </a:r>
                      <a:endParaRPr lang="en-US" sz="14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FY 2020, Q3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1.5M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61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994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Patapsco Clarifier and Thickener Rehabilitation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FY 2020, Q3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$0.5M - $0.6M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61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TBD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Back River Rapid Sludge Loading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Q4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$0.5M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1.0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61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Back River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Activated Plant 3 Clarifiers Rehabilitation</a:t>
                      </a:r>
                      <a:endParaRPr lang="en-US" sz="1400" kern="1200" dirty="0" smtClean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Q4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2.0M 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61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Quad Avenue Station Rehabilitation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Q4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$0.4M - $0.5M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66177"/>
            <a:ext cx="809759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32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7321"/>
            <a:ext cx="8534400" cy="430887"/>
          </a:xfrm>
        </p:spPr>
        <p:txBody>
          <a:bodyPr/>
          <a:lstStyle/>
          <a:p>
            <a:pPr algn="ctr"/>
            <a:r>
              <a:rPr lang="en-US" dirty="0"/>
              <a:t>Program 551:  Wastewater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2039492" y="6336080"/>
            <a:ext cx="506412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object 5"/>
          <p:cNvSpPr/>
          <p:nvPr/>
        </p:nvSpPr>
        <p:spPr>
          <a:xfrm>
            <a:off x="639102" y="6161596"/>
            <a:ext cx="464142" cy="628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425238"/>
              </p:ext>
            </p:extLst>
          </p:nvPr>
        </p:nvGraphicFramePr>
        <p:xfrm>
          <a:off x="456754" y="1752601"/>
          <a:ext cx="8229600" cy="29717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6712">
                <a:tc gridSpan="4">
                  <a:txBody>
                    <a:bodyPr/>
                    <a:lstStyle/>
                    <a:p>
                      <a:r>
                        <a:rPr lang="en-US" sz="2200" b="0" dirty="0"/>
                        <a:t>Design</a:t>
                      </a:r>
                      <a:r>
                        <a:rPr lang="en-US" sz="2200" b="0" baseline="0" dirty="0"/>
                        <a:t> Projects </a:t>
                      </a:r>
                      <a:r>
                        <a:rPr lang="en-US" sz="2200" b="0" baseline="0" dirty="0" smtClean="0"/>
                        <a:t>cont. - </a:t>
                      </a:r>
                      <a:r>
                        <a:rPr lang="en-US" sz="2200" b="0" baseline="0" dirty="0"/>
                        <a:t>Wastewater Facilities</a:t>
                      </a:r>
                      <a:endParaRPr lang="en-US" sz="2200" b="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892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Contract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Project Name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Advertisement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Estimated Range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65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Patapsco Low Lift Station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Q4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1.0M 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$1.5M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65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TBD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Back River Scale House Replacement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Q4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$0.2M 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$0.3M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65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TBD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Back River Miscellaneous Rehabilitation 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Q4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1.0M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$1.5M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65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TBD 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Patapsco Miscellaneous Rehabilitation 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Q4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2.0M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$2.5M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6177"/>
            <a:ext cx="762000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6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7321"/>
            <a:ext cx="8534400" cy="430887"/>
          </a:xfrm>
        </p:spPr>
        <p:txBody>
          <a:bodyPr/>
          <a:lstStyle/>
          <a:p>
            <a:pPr algn="ctr"/>
            <a:r>
              <a:rPr lang="en-US" dirty="0"/>
              <a:t>Program 557:  Water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2039492" y="6336080"/>
            <a:ext cx="506412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639102" y="6161596"/>
            <a:ext cx="464142" cy="628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376646"/>
              </p:ext>
            </p:extLst>
          </p:nvPr>
        </p:nvGraphicFramePr>
        <p:xfrm>
          <a:off x="457200" y="1447800"/>
          <a:ext cx="8229600" cy="38876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3079">
                <a:tc gridSpan="4">
                  <a:txBody>
                    <a:bodyPr/>
                    <a:lstStyle/>
                    <a:p>
                      <a:r>
                        <a:rPr lang="en-US" sz="2200" b="0" dirty="0"/>
                        <a:t>Construction Projects - </a:t>
                      </a:r>
                      <a:r>
                        <a:rPr lang="en-US" sz="2200" b="0" baseline="0" dirty="0"/>
                        <a:t>Water Utilities</a:t>
                      </a:r>
                      <a:endParaRPr lang="en-US" sz="2200" b="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56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Contract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Project Name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Advertisement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Estimated Range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 1274 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Carrollton Ave &amp; Vicinity Water Main Replacement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Q2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$5.0M - $10.0M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 1285 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Caroline St &amp; Vicinity Water Main Replacement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Q2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$10.0M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- $15.0M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 1291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Wilken Ave / Frederick Ave &amp; Vicinity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WM Replacement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Q2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10.0M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- $15.0M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 1252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Grantley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Rd &amp; Vicinity Water Main Replacement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Q3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5.0M - $10.0M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 1275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Ellamont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St/ </a:t>
                      </a:r>
                      <a:r>
                        <a:rPr lang="en-US" sz="1400" kern="1200" dirty="0" err="1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Springlake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Way &amp;Vicinity WM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Replacement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Q3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10.0M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- $15.0M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WC1284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Brewers Hill Neighborhood Water Main Replacement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Q3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$5.0M - $10.0M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91976690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WC1288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WM Replacement in </a:t>
                      </a:r>
                      <a:r>
                        <a:rPr lang="en-US" sz="1400" kern="1200" dirty="0" err="1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Beechfield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, Yale Heights &amp; Vicinity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Q4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$5.0M - $10.0M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00739672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WC1290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Downtown Area &amp; Madison St Water Main Replacement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Q4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$5.0M - $10.0M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19117424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WC1316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Barclay Neighborhood &amp; Vicinity WM Replacement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Q4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$15.0M - $20.0M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61870726"/>
                  </a:ext>
                </a:extLst>
              </a:tr>
            </a:tbl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4900"/>
            <a:ext cx="762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551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7321"/>
            <a:ext cx="8534400" cy="430887"/>
          </a:xfrm>
        </p:spPr>
        <p:txBody>
          <a:bodyPr/>
          <a:lstStyle/>
          <a:p>
            <a:pPr algn="ctr"/>
            <a:r>
              <a:rPr lang="en-US" dirty="0"/>
              <a:t>Program 557:  Water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2039492" y="6336080"/>
            <a:ext cx="506412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639102" y="6161596"/>
            <a:ext cx="464142" cy="628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442905"/>
              </p:ext>
            </p:extLst>
          </p:nvPr>
        </p:nvGraphicFramePr>
        <p:xfrm>
          <a:off x="457200" y="1447800"/>
          <a:ext cx="8229600" cy="18863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3079">
                <a:tc gridSpan="4">
                  <a:txBody>
                    <a:bodyPr/>
                    <a:lstStyle/>
                    <a:p>
                      <a:r>
                        <a:rPr lang="en-US" sz="2200" b="0" dirty="0"/>
                        <a:t>Construction Projects - </a:t>
                      </a:r>
                      <a:r>
                        <a:rPr lang="en-US" sz="2200" b="0" baseline="0" dirty="0"/>
                        <a:t>Water </a:t>
                      </a:r>
                      <a:r>
                        <a:rPr lang="en-US" sz="2200" b="0" baseline="0" dirty="0" smtClean="0"/>
                        <a:t> &amp; </a:t>
                      </a:r>
                      <a:r>
                        <a:rPr lang="en-US" sz="2200" b="0" baseline="0" dirty="0" err="1" smtClean="0"/>
                        <a:t>Stormwater</a:t>
                      </a:r>
                      <a:r>
                        <a:rPr lang="en-US" sz="2200" b="0" baseline="0" dirty="0" smtClean="0"/>
                        <a:t> Utilities</a:t>
                      </a:r>
                      <a:r>
                        <a:rPr lang="en-US" sz="2200" b="0" baseline="0" dirty="0"/>
                        <a:t>, Urgent Needs</a:t>
                      </a:r>
                      <a:endParaRPr lang="en-US" sz="2200" b="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56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Contract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Project Name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Advertisement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Estimated Range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1404 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Water Infrastructure Rehabilitation/Improvements Phase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III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Q2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$7.0M 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$8.0M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TBD 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Water Infrastructure Rehabilitation/Improvements Phase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Q4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$7.0M 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$8.0M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SDC 7778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Drainage Repairs and Improvements at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various locations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FY 2020, Q2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$3.0M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- $4.0M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14" y="3581400"/>
            <a:ext cx="2926080" cy="2194560"/>
          </a:xfrm>
          <a:prstGeom prst="rect">
            <a:avLst/>
          </a:prstGeom>
          <a:ln w="38100">
            <a:solidFill>
              <a:srgbClr val="08759C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3864613"/>
            <a:ext cx="2194560" cy="1645920"/>
          </a:xfrm>
          <a:prstGeom prst="rect">
            <a:avLst/>
          </a:prstGeom>
          <a:ln w="38100">
            <a:solidFill>
              <a:srgbClr val="08759C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06" b="8000"/>
          <a:stretch/>
        </p:blipFill>
        <p:spPr>
          <a:xfrm>
            <a:off x="6437171" y="3864613"/>
            <a:ext cx="2203924" cy="1645920"/>
          </a:xfrm>
          <a:prstGeom prst="rect">
            <a:avLst/>
          </a:prstGeom>
          <a:ln w="38100">
            <a:solidFill>
              <a:srgbClr val="08759C"/>
            </a:solidFill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4900"/>
            <a:ext cx="762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781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7321"/>
            <a:ext cx="8534400" cy="430887"/>
          </a:xfrm>
        </p:spPr>
        <p:txBody>
          <a:bodyPr/>
          <a:lstStyle/>
          <a:p>
            <a:pPr algn="ctr"/>
            <a:r>
              <a:rPr lang="en-US" dirty="0"/>
              <a:t>Program 557:  Water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2039492" y="6336080"/>
            <a:ext cx="506412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object 5"/>
          <p:cNvSpPr/>
          <p:nvPr/>
        </p:nvSpPr>
        <p:spPr>
          <a:xfrm>
            <a:off x="639102" y="6161596"/>
            <a:ext cx="464142" cy="628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166177"/>
            <a:ext cx="657359" cy="59878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84461"/>
              </p:ext>
            </p:extLst>
          </p:nvPr>
        </p:nvGraphicFramePr>
        <p:xfrm>
          <a:off x="457200" y="1676401"/>
          <a:ext cx="8229600" cy="36575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2029">
                <a:tc gridSpan="4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/>
                        <a:t>Construction Projects - </a:t>
                      </a:r>
                      <a:r>
                        <a:rPr lang="en-US" sz="2200" b="0" baseline="0" dirty="0"/>
                        <a:t>Water </a:t>
                      </a:r>
                      <a:r>
                        <a:rPr lang="en-US" sz="2200" b="0" baseline="0" dirty="0" smtClean="0"/>
                        <a:t>Facilities</a:t>
                      </a:r>
                      <a:endParaRPr lang="en-US" sz="2200" b="0" dirty="0" smtClean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002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Contract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Project Name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Advertisement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Estimated Range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25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1229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Vernon Pump Station Rehabilitation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Q3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40.0M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45.0M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25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1354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Ashburton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Washwater Lake Dredging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Q3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25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1382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Montebello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I FWR Structural Rehabilitation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2021,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Q3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6.0M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91976690"/>
                  </a:ext>
                </a:extLst>
              </a:tr>
              <a:tr h="4225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1395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Montebello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WFP 2 Dehumidification Improvements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Q4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$2.5M 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00739672"/>
                  </a:ext>
                </a:extLst>
              </a:tr>
              <a:tr h="4225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1396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Montebello WFP 2 Sedimentation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Basins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2021,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Q1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5.0M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19117424"/>
                  </a:ext>
                </a:extLst>
              </a:tr>
              <a:tr h="4225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WC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1397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Montebello II Control Panel Replacement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2021,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Q2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1.0M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2.0M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61870726"/>
                  </a:ext>
                </a:extLst>
              </a:tr>
            </a:tbl>
          </a:graphicData>
        </a:graphic>
      </p:graphicFrame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4900"/>
            <a:ext cx="762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348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417321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</a:lstStyle>
          <a:p>
            <a:pPr algn="ctr"/>
            <a:r>
              <a:rPr lang="en-US" kern="0" dirty="0"/>
              <a:t>DPW Office of Engineering and Construction</a:t>
            </a:r>
          </a:p>
        </p:txBody>
      </p:sp>
      <p:sp>
        <p:nvSpPr>
          <p:cNvPr id="5" name="object 2"/>
          <p:cNvSpPr txBox="1"/>
          <p:nvPr/>
        </p:nvSpPr>
        <p:spPr>
          <a:xfrm>
            <a:off x="2039492" y="6336080"/>
            <a:ext cx="506412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/>
          <p:nvPr/>
        </p:nvSpPr>
        <p:spPr>
          <a:xfrm>
            <a:off x="639102" y="6161596"/>
            <a:ext cx="464142" cy="628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447799"/>
            <a:ext cx="8229600" cy="4419601"/>
          </a:xfrm>
          <a:prstGeom prst="rect">
            <a:avLst/>
          </a:prstGeom>
          <a:noFill/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dirty="0">
                <a:solidFill>
                  <a:schemeClr val="tx2"/>
                </a:solidFill>
              </a:rPr>
              <a:t>Lauren Swiecicki, P.E., Chief	</a:t>
            </a:r>
          </a:p>
          <a:p>
            <a:pPr>
              <a:lnSpc>
                <a:spcPts val="2000"/>
              </a:lnSpc>
            </a:pPr>
            <a:r>
              <a:rPr lang="en-US" dirty="0">
                <a:solidFill>
                  <a:schemeClr val="tx2"/>
                </a:solidFill>
              </a:rPr>
              <a:t>lauren.swiecicki@baltimorecity.gov</a:t>
            </a:r>
          </a:p>
          <a:p>
            <a:pPr>
              <a:lnSpc>
                <a:spcPts val="2000"/>
              </a:lnSpc>
            </a:pPr>
            <a:endParaRPr lang="en-US" dirty="0">
              <a:solidFill>
                <a:schemeClr val="tx2"/>
              </a:solidFill>
            </a:endParaRPr>
          </a:p>
          <a:p>
            <a:pPr>
              <a:lnSpc>
                <a:spcPts val="2000"/>
              </a:lnSpc>
            </a:pPr>
            <a:r>
              <a:rPr lang="en-US" dirty="0">
                <a:solidFill>
                  <a:schemeClr val="tx2"/>
                </a:solidFill>
              </a:rPr>
              <a:t>Azzam Ahmad, Water &amp; Wastewater Utilities 	</a:t>
            </a:r>
          </a:p>
          <a:p>
            <a:pPr>
              <a:lnSpc>
                <a:spcPts val="2000"/>
              </a:lnSpc>
            </a:pPr>
            <a:r>
              <a:rPr lang="en-US" dirty="0">
                <a:solidFill>
                  <a:schemeClr val="tx2"/>
                </a:solidFill>
              </a:rPr>
              <a:t>azzam.ahmad@baltimorecity.gov</a:t>
            </a:r>
          </a:p>
          <a:p>
            <a:pPr>
              <a:lnSpc>
                <a:spcPts val="2000"/>
              </a:lnSpc>
            </a:pPr>
            <a:endParaRPr lang="en-US" dirty="0">
              <a:solidFill>
                <a:schemeClr val="tx2"/>
              </a:solidFill>
            </a:endParaRPr>
          </a:p>
          <a:p>
            <a:pPr>
              <a:lnSpc>
                <a:spcPts val="2000"/>
              </a:lnSpc>
            </a:pPr>
            <a:r>
              <a:rPr lang="en-US" dirty="0" smtClean="0">
                <a:solidFill>
                  <a:schemeClr val="tx2"/>
                </a:solidFill>
              </a:rPr>
              <a:t>Tracy Moffatt,  </a:t>
            </a:r>
            <a:r>
              <a:rPr lang="en-US" dirty="0">
                <a:solidFill>
                  <a:schemeClr val="tx2"/>
                </a:solidFill>
              </a:rPr>
              <a:t>Environmental Engineering </a:t>
            </a:r>
          </a:p>
          <a:p>
            <a:pPr>
              <a:lnSpc>
                <a:spcPts val="2000"/>
              </a:lnSpc>
            </a:pPr>
            <a:r>
              <a:rPr lang="en-US" dirty="0" smtClean="0">
                <a:solidFill>
                  <a:schemeClr val="tx2"/>
                </a:solidFill>
              </a:rPr>
              <a:t>tracy.moffatt@baltimorecity.gov</a:t>
            </a:r>
            <a:endParaRPr lang="en-US" dirty="0">
              <a:solidFill>
                <a:schemeClr val="tx2"/>
              </a:solidFill>
            </a:endParaRPr>
          </a:p>
          <a:p>
            <a:pPr>
              <a:lnSpc>
                <a:spcPts val="2000"/>
              </a:lnSpc>
            </a:pPr>
            <a:endParaRPr lang="en-US" dirty="0">
              <a:solidFill>
                <a:schemeClr val="tx2"/>
              </a:solidFill>
            </a:endParaRPr>
          </a:p>
          <a:p>
            <a:pPr>
              <a:lnSpc>
                <a:spcPts val="2000"/>
              </a:lnSpc>
            </a:pPr>
            <a:r>
              <a:rPr lang="en-US" dirty="0">
                <a:solidFill>
                  <a:schemeClr val="tx2"/>
                </a:solidFill>
              </a:rPr>
              <a:t>Gurminder Singh, Water &amp; Wastewater Facilities </a:t>
            </a:r>
          </a:p>
          <a:p>
            <a:pPr>
              <a:lnSpc>
                <a:spcPts val="2000"/>
              </a:lnSpc>
            </a:pPr>
            <a:r>
              <a:rPr lang="en-US" dirty="0">
                <a:solidFill>
                  <a:schemeClr val="tx2"/>
                </a:solidFill>
              </a:rPr>
              <a:t>gurminder.singh@baltimorecity.gov</a:t>
            </a:r>
          </a:p>
          <a:p>
            <a:pPr>
              <a:lnSpc>
                <a:spcPts val="2000"/>
              </a:lnSpc>
            </a:pPr>
            <a:endParaRPr lang="en-US" dirty="0">
              <a:solidFill>
                <a:schemeClr val="tx2"/>
              </a:solidFill>
            </a:endParaRPr>
          </a:p>
          <a:p>
            <a:pPr>
              <a:lnSpc>
                <a:spcPts val="2000"/>
              </a:lnSpc>
            </a:pPr>
            <a:r>
              <a:rPr lang="en-US" dirty="0">
                <a:solidFill>
                  <a:schemeClr val="tx2"/>
                </a:solidFill>
              </a:rPr>
              <a:t>Wazir Qadri, Urgent Needs </a:t>
            </a:r>
          </a:p>
          <a:p>
            <a:pPr>
              <a:lnSpc>
                <a:spcPts val="2000"/>
              </a:lnSpc>
            </a:pPr>
            <a:r>
              <a:rPr lang="en-US" dirty="0">
                <a:solidFill>
                  <a:schemeClr val="tx2"/>
                </a:solidFill>
              </a:rPr>
              <a:t>wazir.qadri@baltimorecity.gov</a:t>
            </a:r>
          </a:p>
          <a:p>
            <a:pPr>
              <a:lnSpc>
                <a:spcPts val="2000"/>
              </a:lnSpc>
            </a:pPr>
            <a:endParaRPr lang="en-US" dirty="0">
              <a:solidFill>
                <a:schemeClr val="tx2"/>
              </a:solidFill>
            </a:endParaRPr>
          </a:p>
          <a:p>
            <a:pPr>
              <a:lnSpc>
                <a:spcPts val="2000"/>
              </a:lnSpc>
            </a:pPr>
            <a:r>
              <a:rPr lang="en-US" dirty="0">
                <a:solidFill>
                  <a:schemeClr val="tx2"/>
                </a:solidFill>
              </a:rPr>
              <a:t>Cristina </a:t>
            </a:r>
            <a:r>
              <a:rPr lang="en-US" dirty="0" err="1">
                <a:solidFill>
                  <a:schemeClr val="tx2"/>
                </a:solidFill>
              </a:rPr>
              <a:t>Baltazar</a:t>
            </a:r>
            <a:r>
              <a:rPr lang="en-US" dirty="0">
                <a:solidFill>
                  <a:schemeClr val="tx2"/>
                </a:solidFill>
              </a:rPr>
              <a:t>, P.E, Project Controls </a:t>
            </a:r>
          </a:p>
          <a:p>
            <a:pPr>
              <a:lnSpc>
                <a:spcPts val="2000"/>
              </a:lnSpc>
            </a:pPr>
            <a:r>
              <a:rPr lang="en-US" dirty="0">
                <a:solidFill>
                  <a:schemeClr val="tx2"/>
                </a:solidFill>
              </a:rPr>
              <a:t>cristina.baltazar@baltimorecity.gov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58874"/>
            <a:ext cx="3200400" cy="4270426"/>
          </a:xfrm>
          <a:prstGeom prst="rect">
            <a:avLst/>
          </a:prstGeom>
          <a:ln w="38100">
            <a:solidFill>
              <a:srgbClr val="08759C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4900"/>
            <a:ext cx="762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006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3400" y="1577340"/>
            <a:ext cx="3657600" cy="4137660"/>
          </a:xfrm>
          <a:solidFill>
            <a:srgbClr val="08759C"/>
          </a:solidFill>
        </p:spPr>
        <p:txBody>
          <a:bodyPr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OUR MISSION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We support the health, environment, and economy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of our City and the region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by providing customers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with safe drinking water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and keeping neighborhoods and waterways clean.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3"/>
          </p:nvPr>
        </p:nvSpPr>
        <p:spPr>
          <a:xfrm>
            <a:off x="4953000" y="1577340"/>
            <a:ext cx="3657600" cy="4137660"/>
          </a:xfrm>
          <a:solidFill>
            <a:srgbClr val="08759C"/>
          </a:solidFill>
        </p:spPr>
        <p:txBody>
          <a:bodyPr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OUR VISION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To be a strong proponent and protector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of our environment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and the health and vitality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of our communities.</a:t>
            </a:r>
          </a:p>
          <a:p>
            <a:endParaRPr lang="en-US" dirty="0"/>
          </a:p>
        </p:txBody>
      </p:sp>
      <p:sp>
        <p:nvSpPr>
          <p:cNvPr id="5" name="object 4"/>
          <p:cNvSpPr txBox="1">
            <a:spLocks noGrp="1"/>
          </p:cNvSpPr>
          <p:nvPr>
            <p:ph type="title"/>
          </p:nvPr>
        </p:nvSpPr>
        <p:spPr>
          <a:xfrm>
            <a:off x="2247138" y="417321"/>
            <a:ext cx="4648200" cy="447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Department of Public</a:t>
            </a:r>
            <a:r>
              <a:rPr spc="-45" dirty="0"/>
              <a:t> Works</a:t>
            </a:r>
          </a:p>
        </p:txBody>
      </p:sp>
      <p:sp>
        <p:nvSpPr>
          <p:cNvPr id="8" name="object 2"/>
          <p:cNvSpPr txBox="1"/>
          <p:nvPr/>
        </p:nvSpPr>
        <p:spPr>
          <a:xfrm>
            <a:off x="2039492" y="6336080"/>
            <a:ext cx="506412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8229600" y="6150862"/>
            <a:ext cx="609600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50862"/>
            <a:ext cx="762000" cy="63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45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9492" y="6248400"/>
            <a:ext cx="50641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800" b="1" spc="-5" dirty="0" smtClean="0">
                <a:solidFill>
                  <a:srgbClr val="1F487C"/>
                </a:solidFill>
                <a:latin typeface="Cambria"/>
                <a:cs typeface="Cambria"/>
              </a:rPr>
              <a:t>DPW Organizational Chart</a:t>
            </a:r>
            <a:endParaRPr sz="28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4900"/>
            <a:ext cx="762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5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804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7321"/>
            <a:ext cx="8534400" cy="430887"/>
          </a:xfrm>
        </p:spPr>
        <p:txBody>
          <a:bodyPr/>
          <a:lstStyle/>
          <a:p>
            <a:pPr algn="ctr"/>
            <a:r>
              <a:rPr lang="en-US" dirty="0"/>
              <a:t>FY </a:t>
            </a:r>
            <a:r>
              <a:rPr lang="en-US" dirty="0" smtClean="0"/>
              <a:t>2020 </a:t>
            </a:r>
            <a:r>
              <a:rPr lang="en-US" dirty="0"/>
              <a:t>Capital Improvement Program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2039492" y="6336080"/>
            <a:ext cx="506412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216675649"/>
              </p:ext>
            </p:extLst>
          </p:nvPr>
        </p:nvGraphicFramePr>
        <p:xfrm>
          <a:off x="952500" y="1447801"/>
          <a:ext cx="7315200" cy="3067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90600" y="1702352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0" y="2395697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525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3244" y="3108982"/>
            <a:ext cx="96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551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5837" y="382472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557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52500" y="4865378"/>
            <a:ext cx="7315200" cy="473226"/>
            <a:chOff x="358719" y="3074911"/>
            <a:chExt cx="6905706" cy="473226"/>
          </a:xfrm>
          <a:solidFill>
            <a:srgbClr val="08759C"/>
          </a:solidFill>
        </p:grpSpPr>
        <p:sp>
          <p:nvSpPr>
            <p:cNvPr id="13" name="Rectangle 12"/>
            <p:cNvSpPr/>
            <p:nvPr/>
          </p:nvSpPr>
          <p:spPr>
            <a:xfrm>
              <a:off x="358719" y="3074911"/>
              <a:ext cx="6905706" cy="473226"/>
            </a:xfrm>
            <a:prstGeom prst="rect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358719" y="3074911"/>
              <a:ext cx="6905706" cy="47322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5623" tIns="60960" rIns="60960" bIns="60960" numCol="1" spcCol="1270" anchor="ctr" anchorCtr="0">
              <a:noAutofit/>
            </a:bodyPr>
            <a:lstStyle/>
            <a:p>
              <a:pPr lvl="0" defTabSz="2286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4514850" algn="l"/>
                </a:tabLst>
              </a:pPr>
              <a:endParaRPr lang="en-US" sz="2400" kern="12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85837" y="4871158"/>
            <a:ext cx="4834118" cy="461665"/>
          </a:xfrm>
          <a:prstGeom prst="rect">
            <a:avLst/>
          </a:prstGeom>
          <a:solidFill>
            <a:srgbClr val="08759C"/>
          </a:solidFill>
        </p:spPr>
        <p:txBody>
          <a:bodyPr wrap="square" rtlCol="0">
            <a:spAutoFit/>
          </a:bodyPr>
          <a:lstStyle/>
          <a:p>
            <a:pPr defTabSz="936625"/>
            <a:r>
              <a:rPr lang="en-US" sz="2400" dirty="0">
                <a:solidFill>
                  <a:schemeClr val="bg1"/>
                </a:solidFill>
              </a:rPr>
              <a:t>  Capital Improvement Program Total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00800" y="4868532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625"/>
            <a:r>
              <a:rPr lang="en-US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15099" y="3814773"/>
            <a:ext cx="122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01688">
              <a:tabLst>
                <a:tab pos="801688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165.1M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57668" y="381155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625"/>
            <a:r>
              <a:rPr lang="en-US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57668" y="310136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625"/>
            <a:r>
              <a:rPr lang="en-US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57668" y="239569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625"/>
            <a:r>
              <a:rPr lang="en-US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57668" y="168449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625"/>
            <a:r>
              <a:rPr lang="en-US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15100" y="3107493"/>
            <a:ext cx="148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01688">
              <a:tabLst>
                <a:tab pos="801688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176.03MM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15100" y="2396498"/>
            <a:ext cx="122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01688">
              <a:tabLst>
                <a:tab pos="801688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5.8M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15100" y="1688723"/>
            <a:ext cx="133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01688">
              <a:tabLst>
                <a:tab pos="801688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11.27M</a:t>
            </a:r>
          </a:p>
          <a:p>
            <a:pPr algn="r" defTabSz="801688">
              <a:tabLst>
                <a:tab pos="801688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53200" y="4865378"/>
            <a:ext cx="118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01688">
              <a:tabLst>
                <a:tab pos="801688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358.2M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84900"/>
            <a:ext cx="762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72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861774"/>
          </a:xfrm>
        </p:spPr>
        <p:txBody>
          <a:bodyPr/>
          <a:lstStyle/>
          <a:p>
            <a:pPr algn="ctr"/>
            <a:r>
              <a:rPr lang="en-US" dirty="0"/>
              <a:t>Program 520:  </a:t>
            </a:r>
            <a:r>
              <a:rPr lang="en-US" dirty="0" err="1"/>
              <a:t>Stormwater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Program 525:  Environmental Services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2039492" y="6336080"/>
            <a:ext cx="506412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639102" y="6161596"/>
            <a:ext cx="464142" cy="628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419542"/>
              </p:ext>
            </p:extLst>
          </p:nvPr>
        </p:nvGraphicFramePr>
        <p:xfrm>
          <a:off x="456754" y="3580113"/>
          <a:ext cx="8229600" cy="2438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1318">
                <a:tc gridSpan="4">
                  <a:txBody>
                    <a:bodyPr/>
                    <a:lstStyle/>
                    <a:p>
                      <a:r>
                        <a:rPr lang="en-US" sz="2200" b="0" dirty="0"/>
                        <a:t>Construction Projects</a:t>
                      </a:r>
                      <a:r>
                        <a:rPr lang="en-US" sz="2200" b="0" baseline="0" dirty="0"/>
                        <a:t> - </a:t>
                      </a:r>
                      <a:r>
                        <a:rPr lang="en-US" sz="2200" b="0" dirty="0"/>
                        <a:t>Environmental Services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43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Contract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Project Name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Advertisement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Estimated Range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853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2"/>
                          </a:solidFill>
                          <a:latin typeface="+mj-lt"/>
                        </a:rPr>
                        <a:t>ER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4130R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Environmental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 Restoration Project 14 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Q3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 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$1.0M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 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  <a:latin typeface="+mj-lt"/>
                        </a:rPr>
                        <a:t>- 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$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2.0M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853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2"/>
                          </a:solidFill>
                          <a:latin typeface="+mj-lt"/>
                        </a:rPr>
                        <a:t>ER 4126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2"/>
                          </a:solidFill>
                          <a:latin typeface="+mj-lt"/>
                        </a:rPr>
                        <a:t>Environmental Restoration Project 10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Q4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$3.0M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$4.0M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853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2"/>
                          </a:solidFill>
                          <a:latin typeface="+mj-lt"/>
                        </a:rPr>
                        <a:t>ER 4129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2"/>
                          </a:solidFill>
                          <a:latin typeface="+mj-lt"/>
                        </a:rPr>
                        <a:t>Environmental Restoration Project 13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Q3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$2.0M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$3.0M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853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2"/>
                          </a:solidFill>
                          <a:latin typeface="+mj-lt"/>
                        </a:rPr>
                        <a:t>ER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4124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Maidens Choice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 &amp; Dead Run Stream Restorations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Q2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+mj-lt"/>
                        </a:rPr>
                        <a:t>$3.0M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$4.0M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853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2"/>
                          </a:solidFill>
                          <a:latin typeface="+mj-lt"/>
                        </a:rPr>
                        <a:t>ER 4040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2"/>
                          </a:solidFill>
                          <a:latin typeface="+mj-lt"/>
                        </a:rPr>
                        <a:t>Moore’s Run Environmental Restoration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Q4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$6.0M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$7.0M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711697"/>
              </p:ext>
            </p:extLst>
          </p:nvPr>
        </p:nvGraphicFramePr>
        <p:xfrm>
          <a:off x="456754" y="2449543"/>
          <a:ext cx="8229600" cy="107907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8997">
                <a:tc gridSpan="4">
                  <a:txBody>
                    <a:bodyPr/>
                    <a:lstStyle/>
                    <a:p>
                      <a:r>
                        <a:rPr lang="en-US" sz="2200" b="0" dirty="0"/>
                        <a:t>Construction Projects - </a:t>
                      </a:r>
                      <a:r>
                        <a:rPr lang="en-US" sz="2200" b="0" dirty="0" err="1"/>
                        <a:t>Stormwater</a:t>
                      </a:r>
                      <a:endParaRPr lang="en-US" sz="2200" b="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Contract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Project Name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Advertisement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Estimated Range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31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SDC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7768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Harris Creek Watershed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2020,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Q2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$15.0M - $20.0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M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18756C37-9BDB-43A1-ACE5-0A45287B9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195723"/>
              </p:ext>
            </p:extLst>
          </p:nvPr>
        </p:nvGraphicFramePr>
        <p:xfrm>
          <a:off x="456754" y="1318974"/>
          <a:ext cx="8229600" cy="107907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8997">
                <a:tc gridSpan="4">
                  <a:txBody>
                    <a:bodyPr/>
                    <a:lstStyle/>
                    <a:p>
                      <a:r>
                        <a:rPr lang="en-US" sz="2200" b="0" dirty="0"/>
                        <a:t>Design Projects - Stormwater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Contract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Project Name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Advertisement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Estimated Range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31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1319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Stormwater Hydraulic Model development project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Q2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$3.5M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- $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4.0M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4900"/>
            <a:ext cx="762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488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:\OEC_Environmental_Engineering_Section\001 NEW EEPDS Folders\02 Projects\ER4020\02 Pre-Bid\06 Construction Phase\08 Site Picture\ER4020R\1\IMG_20180301_104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3855591" cy="4262837"/>
          </a:xfrm>
          <a:prstGeom prst="rect">
            <a:avLst/>
          </a:prstGeom>
          <a:noFill/>
          <a:ln w="57150">
            <a:solidFill>
              <a:srgbClr val="0875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1" r="23485" b="9677"/>
          <a:stretch/>
        </p:blipFill>
        <p:spPr bwMode="auto">
          <a:xfrm>
            <a:off x="533400" y="1524000"/>
            <a:ext cx="3855591" cy="4267200"/>
          </a:xfrm>
          <a:prstGeom prst="rect">
            <a:avLst/>
          </a:prstGeom>
          <a:noFill/>
          <a:ln w="57150">
            <a:solidFill>
              <a:srgbClr val="0875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417321"/>
            <a:ext cx="8534400" cy="769441"/>
          </a:xfrm>
        </p:spPr>
        <p:txBody>
          <a:bodyPr/>
          <a:lstStyle/>
          <a:p>
            <a:pPr algn="ctr"/>
            <a:r>
              <a:rPr lang="en-US" dirty="0"/>
              <a:t>Program 525:  Environmental Services</a:t>
            </a:r>
            <a:br>
              <a:rPr lang="en-US" dirty="0"/>
            </a:br>
            <a:r>
              <a:rPr lang="en-US" sz="2200" dirty="0">
                <a:solidFill>
                  <a:schemeClr val="bg2"/>
                </a:solidFill>
              </a:rPr>
              <a:t>ER 4020R Lower Lower Stony Run Stream Restoration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5325172"/>
            <a:ext cx="3855591" cy="461665"/>
          </a:xfrm>
          <a:prstGeom prst="rect">
            <a:avLst/>
          </a:prstGeom>
          <a:solidFill>
            <a:srgbClr val="08759C"/>
          </a:solidFill>
        </p:spPr>
        <p:txBody>
          <a:bodyPr wrap="square" rtlCol="0">
            <a:spAutoFit/>
          </a:bodyPr>
          <a:lstStyle/>
          <a:p>
            <a:pPr algn="ctr" defTabSz="936625"/>
            <a:r>
              <a:rPr lang="en-US" sz="24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0" y="5325171"/>
            <a:ext cx="3855591" cy="461665"/>
          </a:xfrm>
          <a:prstGeom prst="rect">
            <a:avLst/>
          </a:prstGeom>
          <a:solidFill>
            <a:srgbClr val="08759C"/>
          </a:solidFill>
        </p:spPr>
        <p:txBody>
          <a:bodyPr wrap="square" rtlCol="0">
            <a:spAutoFit/>
          </a:bodyPr>
          <a:lstStyle/>
          <a:p>
            <a:pPr algn="ctr" defTabSz="936625"/>
            <a:r>
              <a:rPr lang="en-US" sz="2400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10" name="object 2"/>
          <p:cNvSpPr txBox="1"/>
          <p:nvPr/>
        </p:nvSpPr>
        <p:spPr>
          <a:xfrm>
            <a:off x="2039492" y="6336080"/>
            <a:ext cx="506412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/>
          <p:nvPr/>
        </p:nvSpPr>
        <p:spPr>
          <a:xfrm>
            <a:off x="639102" y="6161596"/>
            <a:ext cx="464142" cy="6280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4900"/>
            <a:ext cx="762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119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9184" y="1676400"/>
            <a:ext cx="4191000" cy="3657600"/>
          </a:xfrm>
          <a:prstGeom prst="rect">
            <a:avLst/>
          </a:prstGeom>
          <a:solidFill>
            <a:srgbClr val="08759C"/>
          </a:solidFill>
          <a:ln>
            <a:solidFill>
              <a:srgbClr val="087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0" y="1676400"/>
            <a:ext cx="4191000" cy="3657600"/>
          </a:xfrm>
          <a:prstGeom prst="rect">
            <a:avLst/>
          </a:prstGeom>
          <a:solidFill>
            <a:srgbClr val="08759C"/>
          </a:solidFill>
          <a:ln>
            <a:solidFill>
              <a:srgbClr val="087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" y="1752600"/>
            <a:ext cx="4038601" cy="30314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2"/>
          <a:stretch/>
        </p:blipFill>
        <p:spPr>
          <a:xfrm>
            <a:off x="4657344" y="1752600"/>
            <a:ext cx="4054702" cy="3031482"/>
          </a:xfrm>
          <a:prstGeom prst="rect">
            <a:avLst/>
          </a:prstGeom>
          <a:ln w="38100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46909" y="4784082"/>
            <a:ext cx="1155549" cy="461665"/>
          </a:xfrm>
          <a:prstGeom prst="rect">
            <a:avLst/>
          </a:prstGeom>
          <a:solidFill>
            <a:srgbClr val="08759C"/>
          </a:solidFill>
        </p:spPr>
        <p:txBody>
          <a:bodyPr wrap="square" rtlCol="0">
            <a:spAutoFit/>
          </a:bodyPr>
          <a:lstStyle/>
          <a:p>
            <a:pPr algn="ctr" defTabSz="936625"/>
            <a:r>
              <a:rPr lang="en-US" sz="24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4600" y="4872335"/>
            <a:ext cx="890015" cy="461665"/>
          </a:xfrm>
          <a:prstGeom prst="rect">
            <a:avLst/>
          </a:prstGeom>
          <a:solidFill>
            <a:srgbClr val="08759C"/>
          </a:solidFill>
        </p:spPr>
        <p:txBody>
          <a:bodyPr wrap="square" rtlCol="0">
            <a:spAutoFit/>
          </a:bodyPr>
          <a:lstStyle/>
          <a:p>
            <a:pPr algn="ctr" defTabSz="936625"/>
            <a:r>
              <a:rPr lang="en-US" sz="2400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23544" y="304800"/>
            <a:ext cx="7467600" cy="769441"/>
          </a:xfrm>
        </p:spPr>
        <p:txBody>
          <a:bodyPr/>
          <a:lstStyle/>
          <a:p>
            <a:pPr algn="ctr"/>
            <a:r>
              <a:rPr lang="en-US" dirty="0"/>
              <a:t>Program 525:  Environmental Services</a:t>
            </a:r>
            <a:br>
              <a:rPr lang="en-US" dirty="0"/>
            </a:br>
            <a:r>
              <a:rPr lang="en-US" sz="2200" dirty="0" smtClean="0">
                <a:solidFill>
                  <a:schemeClr val="bg2"/>
                </a:solidFill>
              </a:rPr>
              <a:t>Environmental Restoration  Projects Lot Greening</a:t>
            </a:r>
            <a:endParaRPr lang="en-US" sz="2200" dirty="0">
              <a:solidFill>
                <a:schemeClr val="bg2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4900"/>
            <a:ext cx="762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1853186" y="6260068"/>
            <a:ext cx="5538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lang="en-US"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lang="en-US"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lang="en-US"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lang="en-US"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lang="en-US" sz="20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50623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33900" y="3048000"/>
            <a:ext cx="4284754" cy="2918460"/>
          </a:xfrm>
          <a:prstGeom prst="rect">
            <a:avLst/>
          </a:prstGeom>
          <a:solidFill>
            <a:srgbClr val="08759C"/>
          </a:solidFill>
          <a:ln>
            <a:solidFill>
              <a:srgbClr val="087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5346" y="1371600"/>
            <a:ext cx="4114800" cy="3352800"/>
          </a:xfrm>
          <a:prstGeom prst="rect">
            <a:avLst/>
          </a:prstGeom>
          <a:solidFill>
            <a:srgbClr val="08759C"/>
          </a:solidFill>
          <a:ln>
            <a:solidFill>
              <a:srgbClr val="087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" y="327481"/>
            <a:ext cx="89916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</a:lstStyle>
          <a:p>
            <a:pPr algn="ctr"/>
            <a:r>
              <a:rPr lang="en-US" kern="0" dirty="0" smtClean="0"/>
              <a:t>Program 525:  Environmental Services</a:t>
            </a:r>
            <a:br>
              <a:rPr lang="en-US" kern="0" dirty="0" smtClean="0"/>
            </a:br>
            <a:r>
              <a:rPr lang="en-US" sz="2200" kern="0" dirty="0" smtClean="0">
                <a:solidFill>
                  <a:schemeClr val="bg2"/>
                </a:solidFill>
              </a:rPr>
              <a:t>Environmental Restoration  Projects – Environmental Site Designs</a:t>
            </a:r>
            <a:endParaRPr lang="en-US" sz="2200" kern="0" dirty="0">
              <a:solidFill>
                <a:schemeClr val="bg2"/>
              </a:solidFill>
            </a:endParaRPr>
          </a:p>
        </p:txBody>
      </p:sp>
      <p:pic>
        <p:nvPicPr>
          <p:cNvPr id="5" name="Picture 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57" y="3124200"/>
            <a:ext cx="41528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068" t="2171" r="593" b="16863"/>
          <a:stretch/>
        </p:blipFill>
        <p:spPr>
          <a:xfrm>
            <a:off x="381339" y="1447800"/>
            <a:ext cx="4002814" cy="26754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7380" y="5504795"/>
            <a:ext cx="2306330" cy="461665"/>
          </a:xfrm>
          <a:prstGeom prst="rect">
            <a:avLst/>
          </a:prstGeom>
          <a:solidFill>
            <a:srgbClr val="08759C"/>
          </a:solidFill>
        </p:spPr>
        <p:txBody>
          <a:bodyPr wrap="square" rtlCol="0">
            <a:spAutoFit/>
          </a:bodyPr>
          <a:lstStyle/>
          <a:p>
            <a:pPr algn="ctr" defTabSz="936625"/>
            <a:r>
              <a:rPr lang="en-US" sz="2400" dirty="0" smtClean="0">
                <a:solidFill>
                  <a:schemeClr val="bg1"/>
                </a:solidFill>
              </a:rPr>
              <a:t>Bioretention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439" y="4191000"/>
            <a:ext cx="3733800" cy="461665"/>
          </a:xfrm>
          <a:prstGeom prst="rect">
            <a:avLst/>
          </a:prstGeom>
          <a:solidFill>
            <a:srgbClr val="08759C"/>
          </a:solidFill>
        </p:spPr>
        <p:txBody>
          <a:bodyPr wrap="square" rtlCol="0">
            <a:spAutoFit/>
          </a:bodyPr>
          <a:lstStyle/>
          <a:p>
            <a:pPr algn="ctr" defTabSz="936625"/>
            <a:r>
              <a:rPr lang="en-US" sz="2400" dirty="0" smtClean="0">
                <a:solidFill>
                  <a:schemeClr val="bg1"/>
                </a:solidFill>
              </a:rPr>
              <a:t>Stormwater Bumpout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4900"/>
            <a:ext cx="762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53186" y="6260068"/>
            <a:ext cx="5538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 spc="-5" dirty="0">
                <a:solidFill>
                  <a:srgbClr val="1F487C"/>
                </a:solidFill>
                <a:latin typeface="Cambria"/>
                <a:cs typeface="Cambria"/>
              </a:rPr>
              <a:t>Baltimore </a:t>
            </a:r>
            <a:r>
              <a:rPr lang="en-US" sz="2000" b="1" dirty="0">
                <a:solidFill>
                  <a:srgbClr val="1F487C"/>
                </a:solidFill>
                <a:latin typeface="Cambria"/>
                <a:cs typeface="Cambria"/>
              </a:rPr>
              <a:t>City Department of </a:t>
            </a:r>
            <a:r>
              <a:rPr lang="en-US" sz="2000" b="1" spc="-5" dirty="0">
                <a:solidFill>
                  <a:srgbClr val="1F487C"/>
                </a:solidFill>
                <a:latin typeface="Cambria"/>
                <a:cs typeface="Cambria"/>
              </a:rPr>
              <a:t>Public</a:t>
            </a:r>
            <a:r>
              <a:rPr lang="en-US" sz="2000" b="1" spc="-185" dirty="0">
                <a:solidFill>
                  <a:srgbClr val="1F487C"/>
                </a:solidFill>
                <a:latin typeface="Cambria"/>
                <a:cs typeface="Cambria"/>
              </a:rPr>
              <a:t> </a:t>
            </a:r>
            <a:r>
              <a:rPr lang="en-US" sz="2000" b="1" spc="-25" dirty="0">
                <a:solidFill>
                  <a:srgbClr val="1F487C"/>
                </a:solidFill>
                <a:latin typeface="Cambria"/>
                <a:cs typeface="Cambria"/>
              </a:rPr>
              <a:t>Works</a:t>
            </a:r>
            <a:endParaRPr lang="en-US" sz="2000" dirty="0">
              <a:latin typeface="Cambria"/>
              <a:cs typeface="Cambria"/>
            </a:endParaRPr>
          </a:p>
        </p:txBody>
      </p:sp>
      <p:sp>
        <p:nvSpPr>
          <p:cNvPr id="13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745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7321"/>
            <a:ext cx="8534400" cy="430887"/>
          </a:xfrm>
        </p:spPr>
        <p:txBody>
          <a:bodyPr/>
          <a:lstStyle/>
          <a:p>
            <a:pPr algn="ctr"/>
            <a:r>
              <a:rPr lang="en-US" dirty="0"/>
              <a:t>Program 551:  Wastewater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2039492" y="6336080"/>
            <a:ext cx="506412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Baltimore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City Department of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Public</a:t>
            </a:r>
            <a:r>
              <a:rPr kumimoji="0" sz="2000" b="1" i="0" u="none" strike="noStrike" kern="1200" cap="none" spc="-18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srgbClr val="1F487C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Works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8001000" y="6150862"/>
            <a:ext cx="533400" cy="62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639102" y="6161596"/>
            <a:ext cx="464142" cy="628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228028"/>
              </p:ext>
            </p:extLst>
          </p:nvPr>
        </p:nvGraphicFramePr>
        <p:xfrm>
          <a:off x="457200" y="1447800"/>
          <a:ext cx="8229600" cy="258907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3079">
                <a:tc gridSpan="4">
                  <a:txBody>
                    <a:bodyPr/>
                    <a:lstStyle/>
                    <a:p>
                      <a:r>
                        <a:rPr lang="en-US" sz="2200" b="0" dirty="0"/>
                        <a:t>Construction Projects - </a:t>
                      </a:r>
                      <a:r>
                        <a:rPr lang="en-US" sz="2200" b="0" baseline="0" dirty="0"/>
                        <a:t>Wastewater Utilities</a:t>
                      </a:r>
                      <a:endParaRPr lang="en-US" sz="2200" b="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56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Contract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Project Name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Advertisement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Estimated Range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866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Replacement of the Southwest Diversion Pressure Sewer - Phase 1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Q4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50.0M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55.0M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985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Herring Run System Improvements Part 1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Q4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$15.0M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20.0M 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 978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Small Sewer Upgrades in Roland Park Area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FY 2020,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</a:rPr>
                        <a:t> Q4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5.0M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10.0M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SC969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Improvements to Horner’s lane Siphon </a:t>
                      </a:r>
                      <a:r>
                        <a:rPr lang="en-US" sz="140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Across Armstead Run 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FY 2020, Q4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5.0M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40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10.0M</a:t>
                      </a:r>
                      <a:endParaRPr lang="en-US" sz="1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4900"/>
            <a:ext cx="762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096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</TotalTime>
  <Words>1144</Words>
  <Application>Microsoft Office PowerPoint</Application>
  <PresentationFormat>On-screen Show (4:3)</PresentationFormat>
  <Paragraphs>327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Department of Public Works</vt:lpstr>
      <vt:lpstr>PowerPoint Presentation</vt:lpstr>
      <vt:lpstr>FY 2020 Capital Improvement Program</vt:lpstr>
      <vt:lpstr>Program 520:  Stormwater Program 525:  Environmental Services</vt:lpstr>
      <vt:lpstr>Program 525:  Environmental Services ER 4020R Lower Lower Stony Run Stream Restoration</vt:lpstr>
      <vt:lpstr>Program 525:  Environmental Services Environmental Restoration  Projects Lot Greening</vt:lpstr>
      <vt:lpstr>PowerPoint Presentation</vt:lpstr>
      <vt:lpstr>Program 551:  Wastewater</vt:lpstr>
      <vt:lpstr>Program 551:  Wastewater</vt:lpstr>
      <vt:lpstr>Program 551:  Wastewater</vt:lpstr>
      <vt:lpstr>Program 551:  Wastewater</vt:lpstr>
      <vt:lpstr>Program 557:  Water</vt:lpstr>
      <vt:lpstr>Program 557:  Water</vt:lpstr>
      <vt:lpstr>Program 557:  Water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Author: Mohammed Rahman</dc:creator>
  <cp:lastModifiedBy>McClure, Bruce</cp:lastModifiedBy>
  <cp:revision>100</cp:revision>
  <cp:lastPrinted>2019-10-03T17:31:28Z</cp:lastPrinted>
  <dcterms:created xsi:type="dcterms:W3CDTF">2016-12-07T14:53:00Z</dcterms:created>
  <dcterms:modified xsi:type="dcterms:W3CDTF">2019-10-04T19:27:10Z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2016-12-07T00:00:00Z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2016-12-07T00:00:00Z</vt:filetime>
  </property>
</Properties>
</file>